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2" r:id="rId16"/>
    <p:sldId id="269" r:id="rId17"/>
    <p:sldId id="270" r:id="rId18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gs" Target="tags/tag8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4.xml"/><Relationship Id="rId2" Type="http://schemas.openxmlformats.org/officeDocument/2006/relationships/image" Target="../media/image1.jpeg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6.xml"/><Relationship Id="rId2" Type="http://schemas.openxmlformats.org/officeDocument/2006/relationships/hyperlink" Target="https://blog.csdn.net/yas12345678/article/details/52601578" TargetMode="External"/><Relationship Id="rId1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7.xml"/><Relationship Id="rId2" Type="http://schemas.openxmlformats.org/officeDocument/2006/relationships/hyperlink" Target="https://blog.csdn.net/qq_42410605/article/details/100546720?ops_request_misc=%257B%2522request%255Fid%2522%253A%2522164748109016780357260839%2522%252C%2522scm%2522%253A%252220140713.130102334..%2522%257D&amp;request_id=164748109016780357260839&amp;biz_id=0&amp;utm_med" TargetMode="External"/><Relationship Id="rId1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8.xml"/><Relationship Id="rId2" Type="http://schemas.openxmlformats.org/officeDocument/2006/relationships/hyperlink" Target="https://blog.csdn.net/KEPROM/article/details/109744379?ops_request_misc=%257B%2522request%255Fid%2522%253A%2522164748691516781683914421%2522%252C%2522scm%2522%253A%252220140713.130102334..%2522%257D&amp;request_id=164748691516781683914421&amp;biz_id=0&amp;utm_medium=d" TargetMode="External"/><Relationship Id="rId1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9.xml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80.xml"/><Relationship Id="rId2" Type="http://schemas.openxmlformats.org/officeDocument/2006/relationships/image" Target="../media/image12.png"/><Relationship Id="rId1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7.xml"/><Relationship Id="rId3" Type="http://schemas.openxmlformats.org/officeDocument/2006/relationships/image" Target="../media/image2.jpeg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8.xml"/><Relationship Id="rId2" Type="http://schemas.openxmlformats.org/officeDocument/2006/relationships/hyperlink" Target="https://blog.csdn.net/kgcourage/article/details/46830797?ops_request_misc=%257B%2522request%255Fid%2522%253A%2522164724541616780264047166%2522%252C%2522scm%2522%253A%252220140713.130102334..%2522%257D&amp;request_id=164724541616780264047166&amp;biz_id=0&amp;utm_medium" TargetMode="Externa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3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4.xml"/><Relationship Id="rId2" Type="http://schemas.openxmlformats.org/officeDocument/2006/relationships/image" Target="../media/image10.png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2.webp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200255" cy="685863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087120" y="511810"/>
            <a:ext cx="894524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 b="1">
                <a:solidFill>
                  <a:srgbClr val="00B050"/>
                </a:solidFill>
                <a:latin typeface="华文楷体" panose="02010600040101010101" charset="-122"/>
                <a:ea typeface="华文楷体" panose="02010600040101010101" charset="-122"/>
              </a:rPr>
              <a:t>数据结构：</a:t>
            </a:r>
            <a:endParaRPr lang="zh-CN" altLang="en-US" sz="4000" b="1">
              <a:solidFill>
                <a:srgbClr val="00B050"/>
              </a:solidFill>
              <a:latin typeface="华文楷体" panose="02010600040101010101" charset="-122"/>
              <a:ea typeface="华文楷体" panose="02010600040101010101" charset="-122"/>
            </a:endParaRPr>
          </a:p>
          <a:p>
            <a:pPr algn="ctr"/>
            <a:r>
              <a:rPr lang="zh-CN" altLang="en-US" sz="4000" b="1">
                <a:solidFill>
                  <a:srgbClr val="00B050"/>
                </a:solidFill>
                <a:latin typeface="华文楷体" panose="02010600040101010101" charset="-122"/>
                <a:ea typeface="华文楷体" panose="02010600040101010101" charset="-122"/>
              </a:rPr>
              <a:t>单链表、双链表、栈、队列</a:t>
            </a:r>
            <a:endParaRPr lang="zh-CN" altLang="en-US" sz="4000" b="1">
              <a:solidFill>
                <a:srgbClr val="00B05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038340" y="3935095"/>
            <a:ext cx="40100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solidFill>
                  <a:srgbClr val="00B0F0"/>
                </a:solidFill>
              </a:rPr>
              <a:t>主讲人：</a:t>
            </a:r>
            <a:endParaRPr lang="zh-CN" altLang="en-US" sz="3600" b="1">
              <a:solidFill>
                <a:srgbClr val="00B0F0"/>
              </a:solidFill>
            </a:endParaRPr>
          </a:p>
          <a:p>
            <a:r>
              <a:rPr lang="en-US" altLang="zh-CN" sz="3600" b="1">
                <a:solidFill>
                  <a:srgbClr val="00B0F0"/>
                </a:solidFill>
              </a:rPr>
              <a:t>               </a:t>
            </a:r>
            <a:r>
              <a:rPr lang="zh-CN" altLang="en-US" sz="3600" b="1">
                <a:solidFill>
                  <a:srgbClr val="00B0F0"/>
                </a:solidFill>
              </a:rPr>
              <a:t>张家欢</a:t>
            </a:r>
            <a:endParaRPr lang="zh-CN" altLang="en-US" sz="3600" b="1">
              <a:solidFill>
                <a:srgbClr val="00B0F0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10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635" cy="68929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414270" y="478790"/>
            <a:ext cx="7879715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400"/>
              <a:t>常用的数据存储方式就两种：</a:t>
            </a:r>
            <a:r>
              <a:rPr lang="zh-CN" altLang="en-US" sz="2400" b="1"/>
              <a:t>顺序存储，非顺序存储</a:t>
            </a:r>
            <a:r>
              <a:rPr lang="zh-CN" altLang="en-US" sz="2400"/>
              <a:t>！</a:t>
            </a:r>
            <a:endParaRPr lang="zh-CN" altLang="en-US" sz="2400"/>
          </a:p>
          <a:p>
            <a:pPr algn="l"/>
            <a:r>
              <a:rPr lang="zh-CN" altLang="en-US" sz="2400"/>
              <a:t>顺序存储就是把数据存储在一块连续的存储介质（比如硬盘或内存）上----举个例子：从内存中拿出第100个字节到1000个字节间的连续位置，存储数据；数组就是典型的顺序存储！</a:t>
            </a:r>
            <a:endParaRPr lang="zh-CN" altLang="en-US" sz="2400"/>
          </a:p>
          <a:p>
            <a:pPr algn="l"/>
            <a:r>
              <a:rPr lang="zh-CN" altLang="en-US" sz="2400"/>
              <a:t>非顺序存储就是各个数据不一定存在一个连续的位置上，只要每个数据知道它前面的数据和后面的数据，就能把所有数据连续起来啦；链表就是典型的非顺序存储啦！</a:t>
            </a:r>
            <a:endParaRPr lang="zh-CN" altLang="en-US" sz="2400"/>
          </a:p>
          <a:p>
            <a:pPr algn="l"/>
            <a:endParaRPr lang="zh-CN" altLang="en-US" sz="2400"/>
          </a:p>
          <a:p>
            <a:pPr algn="l"/>
            <a:r>
              <a:rPr lang="zh-CN" altLang="en-US" sz="2400" b="1"/>
              <a:t>队列、栈是线性数据结构的典型代表，而数组、链表是常用的两种数据存储结构；队列和栈均可以用数组或链表的存储方式实现它的功能！</a:t>
            </a:r>
            <a:endParaRPr lang="zh-CN" altLang="en-US" sz="2400" b="1"/>
          </a:p>
        </p:txBody>
      </p:sp>
    </p:spTree>
    <p:custDataLst>
      <p:tags r:id="rId2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1.webp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3270" cy="68586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120140" y="172720"/>
            <a:ext cx="485076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hlinkClick r:id="rId2" action="ppaction://hlinkfile"/>
              </a:rPr>
              <a:t>关于链表的使用</a:t>
            </a:r>
            <a:endParaRPr lang="zh-CN" altLang="en-US" sz="4400" b="1"/>
          </a:p>
        </p:txBody>
      </p:sp>
      <p:sp>
        <p:nvSpPr>
          <p:cNvPr id="6" name="文本框 5"/>
          <p:cNvSpPr txBox="1"/>
          <p:nvPr/>
        </p:nvSpPr>
        <p:spPr>
          <a:xfrm>
            <a:off x="1120140" y="1167765"/>
            <a:ext cx="723265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void add_head(int x)</a:t>
            </a:r>
            <a:endParaRPr lang="zh-CN" altLang="en-US"/>
          </a:p>
          <a:p>
            <a:r>
              <a:rPr lang="zh-CN" altLang="en-US"/>
              <a:t>{</a:t>
            </a:r>
            <a:endParaRPr lang="zh-CN" altLang="en-US"/>
          </a:p>
          <a:p>
            <a:r>
              <a:rPr lang="zh-CN" altLang="en-US"/>
              <a:t>    e[idx] = x, ne[idx] = head, head = idx ++ ;</a:t>
            </a:r>
            <a:endParaRPr lang="zh-CN" altLang="en-US"/>
          </a:p>
          <a:p>
            <a:r>
              <a:rPr lang="zh-CN" altLang="en-US"/>
              <a:t>}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//2删除第k个数</a:t>
            </a:r>
            <a:endParaRPr lang="zh-CN" altLang="en-US"/>
          </a:p>
          <a:p>
            <a:r>
              <a:rPr lang="zh-CN" altLang="en-US"/>
              <a:t>void remove(int k)</a:t>
            </a:r>
            <a:endParaRPr lang="zh-CN" altLang="en-US"/>
          </a:p>
          <a:p>
            <a:r>
              <a:rPr lang="zh-CN" altLang="en-US"/>
              <a:t>{</a:t>
            </a:r>
            <a:endParaRPr lang="zh-CN" altLang="en-US"/>
          </a:p>
          <a:p>
            <a:r>
              <a:rPr lang="zh-CN" altLang="en-US"/>
              <a:t>    ne[k] = ne[ne[k]];</a:t>
            </a:r>
            <a:endParaRPr lang="zh-CN" altLang="en-US"/>
          </a:p>
          <a:p>
            <a:r>
              <a:rPr lang="zh-CN" altLang="en-US"/>
              <a:t>}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//3插入第k个数</a:t>
            </a:r>
            <a:endParaRPr lang="zh-CN" altLang="en-US"/>
          </a:p>
          <a:p>
            <a:r>
              <a:rPr lang="zh-CN" altLang="en-US"/>
              <a:t>void inserts(int k, int x)</a:t>
            </a:r>
            <a:endParaRPr lang="zh-CN" altLang="en-US"/>
          </a:p>
          <a:p>
            <a:r>
              <a:rPr lang="zh-CN" altLang="en-US"/>
              <a:t>{</a:t>
            </a:r>
            <a:endParaRPr lang="zh-CN" altLang="en-US"/>
          </a:p>
          <a:p>
            <a:r>
              <a:rPr lang="zh-CN" altLang="en-US"/>
              <a:t>    e[idx] = x, ne[idx] = ne[k], ne[k] = idx ++ ;</a:t>
            </a:r>
            <a:endParaRPr lang="zh-CN" altLang="en-US"/>
          </a:p>
          <a:p>
            <a:r>
              <a:rPr lang="zh-CN" altLang="en-US"/>
              <a:t>}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1.webp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3270" cy="68586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831975" y="356235"/>
            <a:ext cx="644652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hlinkClick r:id="rId2" action="ppaction://hlinkfile"/>
              </a:rPr>
              <a:t>关于栈的使用</a:t>
            </a:r>
            <a:endParaRPr lang="zh-CN" altLang="en-US" sz="4400" b="1"/>
          </a:p>
        </p:txBody>
      </p:sp>
      <p:sp>
        <p:nvSpPr>
          <p:cNvPr id="5" name="文本框 4"/>
          <p:cNvSpPr txBox="1"/>
          <p:nvPr/>
        </p:nvSpPr>
        <p:spPr>
          <a:xfrm>
            <a:off x="1153160" y="1124585"/>
            <a:ext cx="10854055" cy="5908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    int n;</a:t>
            </a:r>
            <a:endParaRPr lang="zh-CN" altLang="en-US"/>
          </a:p>
          <a:p>
            <a:r>
              <a:rPr lang="zh-CN" altLang="en-US"/>
              <a:t>    cin &gt;&gt; n;</a:t>
            </a:r>
            <a:endParaRPr lang="zh-CN" altLang="en-US"/>
          </a:p>
          <a:p>
            <a:r>
              <a:rPr lang="zh-CN" altLang="en-US"/>
              <a:t>    while(n -- )</a:t>
            </a:r>
            <a:endParaRPr lang="zh-CN" altLang="en-US"/>
          </a:p>
          <a:p>
            <a:r>
              <a:rPr lang="zh-CN" altLang="en-US"/>
              <a:t>    {</a:t>
            </a:r>
            <a:endParaRPr lang="zh-CN" altLang="en-US"/>
          </a:p>
          <a:p>
            <a:r>
              <a:rPr lang="zh-CN" altLang="en-US"/>
              <a:t>        string s;</a:t>
            </a:r>
            <a:endParaRPr lang="zh-CN" altLang="en-US"/>
          </a:p>
          <a:p>
            <a:r>
              <a:rPr lang="zh-CN" altLang="en-US"/>
              <a:t>        cin &gt;&gt; s;</a:t>
            </a:r>
            <a:endParaRPr lang="zh-CN" altLang="en-US"/>
          </a:p>
          <a:p>
            <a:r>
              <a:rPr lang="zh-CN" altLang="en-US"/>
              <a:t>        if(s == "push")</a:t>
            </a:r>
            <a:endParaRPr lang="zh-CN" altLang="en-US"/>
          </a:p>
          <a:p>
            <a:r>
              <a:rPr lang="zh-CN" altLang="en-US"/>
              <a:t>        {</a:t>
            </a:r>
            <a:endParaRPr lang="zh-CN" altLang="en-US"/>
          </a:p>
          <a:p>
            <a:r>
              <a:rPr lang="zh-CN" altLang="en-US"/>
              <a:t>            int x;</a:t>
            </a:r>
            <a:endParaRPr lang="zh-CN" altLang="en-US"/>
          </a:p>
          <a:p>
            <a:r>
              <a:rPr lang="zh-CN" altLang="en-US"/>
              <a:t>            cin &gt;&gt; x;</a:t>
            </a:r>
            <a:endParaRPr lang="zh-CN" altLang="en-US"/>
          </a:p>
          <a:p>
            <a:r>
              <a:rPr lang="zh-CN" altLang="en-US"/>
              <a:t>            q[++ tt] = x;</a:t>
            </a:r>
            <a:endParaRPr lang="zh-CN" altLang="en-US"/>
          </a:p>
          <a:p>
            <a:r>
              <a:rPr lang="zh-CN" altLang="en-US"/>
              <a:t>        }</a:t>
            </a:r>
            <a:endParaRPr lang="zh-CN" altLang="en-US"/>
          </a:p>
          <a:p>
            <a:r>
              <a:rPr lang="zh-CN" altLang="en-US"/>
              <a:t>        else if(s == "query") cout &lt;&lt; q[tt] &lt;&lt; endl;</a:t>
            </a:r>
            <a:endParaRPr lang="zh-CN" altLang="en-US"/>
          </a:p>
          <a:p>
            <a:r>
              <a:rPr lang="zh-CN" altLang="en-US"/>
              <a:t>        else if(s == "pop") tt -- ;</a:t>
            </a:r>
            <a:endParaRPr lang="zh-CN" altLang="en-US"/>
          </a:p>
          <a:p>
            <a:r>
              <a:rPr lang="zh-CN" altLang="en-US"/>
              <a:t>        else</a:t>
            </a:r>
            <a:endParaRPr lang="zh-CN" altLang="en-US"/>
          </a:p>
          <a:p>
            <a:r>
              <a:rPr lang="zh-CN" altLang="en-US"/>
              <a:t>        {</a:t>
            </a:r>
            <a:endParaRPr lang="zh-CN" altLang="en-US"/>
          </a:p>
          <a:p>
            <a:r>
              <a:rPr lang="zh-CN" altLang="en-US"/>
              <a:t>            if(!tt) puts("YES");</a:t>
            </a:r>
            <a:endParaRPr lang="zh-CN" altLang="en-US"/>
          </a:p>
          <a:p>
            <a:r>
              <a:rPr lang="zh-CN" altLang="en-US"/>
              <a:t>            else puts("NO");</a:t>
            </a:r>
            <a:endParaRPr lang="zh-CN" altLang="en-US"/>
          </a:p>
          <a:p>
            <a:r>
              <a:rPr lang="zh-CN" altLang="en-US"/>
              <a:t>        }</a:t>
            </a:r>
            <a:endParaRPr lang="zh-CN" altLang="en-US"/>
          </a:p>
          <a:p>
            <a:r>
              <a:rPr lang="zh-CN" altLang="en-US"/>
              <a:t>    }</a:t>
            </a:r>
            <a:endParaRPr lang="zh-CN" altLang="en-US"/>
          </a:p>
          <a:p>
            <a:r>
              <a:rPr lang="zh-CN" altLang="en-US"/>
              <a:t>    return 0;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1.webp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3270" cy="68586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842770" y="181610"/>
            <a:ext cx="644652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400" b="1">
                <a:hlinkClick r:id="rId2" action="ppaction://hlinkfile"/>
              </a:rPr>
              <a:t>关于</a:t>
            </a:r>
            <a:r>
              <a:rPr lang="zh-CN" altLang="en-US" sz="4400" b="1">
                <a:hlinkClick r:id="rId2" action="ppaction://hlinkfile"/>
              </a:rPr>
              <a:t>队列的使用</a:t>
            </a:r>
            <a:endParaRPr lang="zh-CN" altLang="en-US" sz="4400" b="1"/>
          </a:p>
        </p:txBody>
      </p:sp>
      <p:sp>
        <p:nvSpPr>
          <p:cNvPr id="5" name="文本框 4"/>
          <p:cNvSpPr txBox="1"/>
          <p:nvPr/>
        </p:nvSpPr>
        <p:spPr>
          <a:xfrm>
            <a:off x="888365" y="1131570"/>
            <a:ext cx="12105640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int n;</a:t>
            </a:r>
            <a:endParaRPr lang="zh-CN" altLang="en-US"/>
          </a:p>
          <a:p>
            <a:r>
              <a:rPr lang="zh-CN" altLang="en-US"/>
              <a:t>    cin &gt;&gt; n;</a:t>
            </a:r>
            <a:endParaRPr lang="zh-CN" altLang="en-US"/>
          </a:p>
          <a:p>
            <a:r>
              <a:rPr lang="zh-CN" altLang="en-US"/>
              <a:t>    while(n -- )</a:t>
            </a:r>
            <a:endParaRPr lang="zh-CN" altLang="en-US"/>
          </a:p>
          <a:p>
            <a:r>
              <a:rPr lang="zh-CN" altLang="en-US"/>
              <a:t>    {</a:t>
            </a:r>
            <a:endParaRPr lang="zh-CN" altLang="en-US"/>
          </a:p>
          <a:p>
            <a:r>
              <a:rPr lang="zh-CN" altLang="en-US"/>
              <a:t>        string s;</a:t>
            </a:r>
            <a:endParaRPr lang="zh-CN" altLang="en-US"/>
          </a:p>
          <a:p>
            <a:r>
              <a:rPr lang="zh-CN" altLang="en-US"/>
              <a:t>        cin &gt;&gt; s;</a:t>
            </a:r>
            <a:endParaRPr lang="zh-CN" altLang="en-US"/>
          </a:p>
          <a:p>
            <a:r>
              <a:rPr lang="zh-CN" altLang="en-US"/>
              <a:t>        if(s == "push")</a:t>
            </a:r>
            <a:endParaRPr lang="zh-CN" altLang="en-US"/>
          </a:p>
          <a:p>
            <a:r>
              <a:rPr lang="zh-CN" altLang="en-US"/>
              <a:t>        {</a:t>
            </a:r>
            <a:endParaRPr lang="zh-CN" altLang="en-US"/>
          </a:p>
          <a:p>
            <a:r>
              <a:rPr lang="zh-CN" altLang="en-US"/>
              <a:t>            int x;</a:t>
            </a:r>
            <a:endParaRPr lang="zh-CN" altLang="en-US"/>
          </a:p>
          <a:p>
            <a:r>
              <a:rPr lang="zh-CN" altLang="en-US"/>
              <a:t>            cin &gt;&gt; x;</a:t>
            </a:r>
            <a:endParaRPr lang="zh-CN" altLang="en-US"/>
          </a:p>
          <a:p>
            <a:r>
              <a:rPr lang="zh-CN" altLang="en-US"/>
              <a:t>            q[++ tt] = x;</a:t>
            </a:r>
            <a:endParaRPr lang="zh-CN" altLang="en-US"/>
          </a:p>
          <a:p>
            <a:r>
              <a:rPr lang="zh-CN" altLang="en-US"/>
              <a:t>        }</a:t>
            </a:r>
            <a:endParaRPr lang="zh-CN" altLang="en-US"/>
          </a:p>
          <a:p>
            <a:r>
              <a:rPr lang="zh-CN" altLang="en-US"/>
              <a:t>        else if(s == "empty") cout &lt;&lt; (hh &gt; tt ? "YES" : "NO") &lt;&lt; endl;</a:t>
            </a:r>
            <a:endParaRPr lang="zh-CN" altLang="en-US"/>
          </a:p>
          <a:p>
            <a:r>
              <a:rPr lang="zh-CN" altLang="en-US"/>
              <a:t>        else if(s == "query") cout &lt;&lt; q[hh] &lt;&lt; endl;</a:t>
            </a:r>
            <a:endParaRPr lang="zh-CN" altLang="en-US"/>
          </a:p>
          <a:p>
            <a:r>
              <a:rPr lang="zh-CN" altLang="en-US"/>
              <a:t>        else hh ++ ;</a:t>
            </a:r>
            <a:endParaRPr lang="zh-CN" altLang="en-US"/>
          </a:p>
          <a:p>
            <a:r>
              <a:rPr lang="zh-CN" altLang="en-US"/>
              <a:t>    }</a:t>
            </a:r>
            <a:endParaRPr lang="zh-CN" altLang="en-US"/>
          </a:p>
          <a:p>
            <a:r>
              <a:rPr lang="zh-CN" altLang="en-US"/>
              <a:t>    return 0;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109210" y="1638935"/>
            <a:ext cx="33959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hh = 0, tt = -1;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1.webp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3270" cy="68586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715895" y="1313815"/>
            <a:ext cx="644652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/>
              <a:t>acwing</a:t>
            </a:r>
            <a:r>
              <a:rPr lang="zh-CN" altLang="en-US" sz="4400" b="1"/>
              <a:t>四道题</a:t>
            </a:r>
            <a:r>
              <a:rPr lang="en-US" altLang="zh-CN" sz="4400" b="1"/>
              <a:t> + chdoj</a:t>
            </a:r>
            <a:r>
              <a:rPr lang="zh-CN" altLang="en-US" sz="4400" b="1"/>
              <a:t>一道题</a:t>
            </a:r>
            <a:endParaRPr lang="zh-CN" altLang="en-US" sz="4400" b="1"/>
          </a:p>
        </p:txBody>
      </p:sp>
    </p:spTree>
    <p:custDataLst>
      <p:tags r:id="rId2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1.webp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3270" cy="685863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255" y="808990"/>
            <a:ext cx="8502650" cy="441960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1.webp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12193270" cy="68586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095750" y="1994535"/>
            <a:ext cx="469963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6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</a:rPr>
              <a:t>谢谢大家</a:t>
            </a:r>
            <a:endParaRPr lang="zh-CN" altLang="en-US" sz="66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1.web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" y="0"/>
            <a:ext cx="12192635" cy="685736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033780" y="539115"/>
            <a:ext cx="5584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1</a:t>
            </a:r>
            <a:r>
              <a:rPr lang="zh-CN" altLang="en-US" sz="2800" b="1"/>
              <a:t>、数据结构是什么？</a:t>
            </a:r>
            <a:endParaRPr lang="zh-CN" altLang="en-US" sz="2800" b="1"/>
          </a:p>
        </p:txBody>
      </p:sp>
      <p:sp>
        <p:nvSpPr>
          <p:cNvPr id="9" name="文本框 8"/>
          <p:cNvSpPr txBox="1"/>
          <p:nvPr/>
        </p:nvSpPr>
        <p:spPr>
          <a:xfrm>
            <a:off x="1033780" y="1280795"/>
            <a:ext cx="5584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 b="1"/>
              <a:t>2</a:t>
            </a:r>
            <a:r>
              <a:rPr lang="zh-CN" altLang="en-US" sz="2800" b="1"/>
              <a:t>、数组与链表的区别是</a:t>
            </a:r>
            <a:r>
              <a:rPr lang="zh-CN" altLang="en-US" sz="2800" b="1"/>
              <a:t>什么？</a:t>
            </a:r>
            <a:endParaRPr lang="zh-CN" altLang="en-US" sz="2800" b="1"/>
          </a:p>
        </p:txBody>
      </p:sp>
      <p:sp>
        <p:nvSpPr>
          <p:cNvPr id="10" name="文本框 9"/>
          <p:cNvSpPr txBox="1"/>
          <p:nvPr/>
        </p:nvSpPr>
        <p:spPr>
          <a:xfrm>
            <a:off x="1033780" y="2049145"/>
            <a:ext cx="5584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3</a:t>
            </a:r>
            <a:r>
              <a:rPr lang="zh-CN" altLang="en-US" sz="2800" b="1"/>
              <a:t>、链表的插入、查询、</a:t>
            </a:r>
            <a:r>
              <a:rPr lang="zh-CN" altLang="en-US" sz="2800" b="1"/>
              <a:t>删除。</a:t>
            </a:r>
            <a:endParaRPr lang="zh-CN" altLang="en-US" sz="2800" b="1"/>
          </a:p>
        </p:txBody>
      </p:sp>
      <p:sp>
        <p:nvSpPr>
          <p:cNvPr id="11" name="文本框 10"/>
          <p:cNvSpPr txBox="1"/>
          <p:nvPr/>
        </p:nvSpPr>
        <p:spPr>
          <a:xfrm>
            <a:off x="1033780" y="2888615"/>
            <a:ext cx="5584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4</a:t>
            </a:r>
            <a:r>
              <a:rPr lang="zh-CN" altLang="en-US" sz="2800" b="1"/>
              <a:t>、</a:t>
            </a:r>
            <a:r>
              <a:rPr lang="zh-CN" altLang="en-US" sz="2800" b="1"/>
              <a:t>栈是什么？</a:t>
            </a:r>
            <a:endParaRPr lang="zh-CN" altLang="en-US" sz="2800" b="1"/>
          </a:p>
        </p:txBody>
      </p:sp>
      <p:sp>
        <p:nvSpPr>
          <p:cNvPr id="12" name="文本框 11"/>
          <p:cNvSpPr txBox="1"/>
          <p:nvPr/>
        </p:nvSpPr>
        <p:spPr>
          <a:xfrm>
            <a:off x="1033780" y="3728085"/>
            <a:ext cx="5584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5</a:t>
            </a:r>
            <a:r>
              <a:rPr lang="zh-CN" altLang="en-US" sz="2800" b="1"/>
              <a:t>、数组模拟</a:t>
            </a:r>
            <a:r>
              <a:rPr lang="zh-CN" altLang="en-US" sz="2800" b="1"/>
              <a:t>栈。</a:t>
            </a:r>
            <a:endParaRPr lang="zh-CN" altLang="en-US" sz="2800" b="1"/>
          </a:p>
        </p:txBody>
      </p:sp>
      <p:sp>
        <p:nvSpPr>
          <p:cNvPr id="13" name="文本框 12"/>
          <p:cNvSpPr txBox="1"/>
          <p:nvPr/>
        </p:nvSpPr>
        <p:spPr>
          <a:xfrm>
            <a:off x="1033780" y="4511040"/>
            <a:ext cx="5584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6</a:t>
            </a:r>
            <a:r>
              <a:rPr lang="zh-CN" altLang="en-US" sz="2800" b="1"/>
              <a:t>、队列是</a:t>
            </a:r>
            <a:r>
              <a:rPr lang="zh-CN" altLang="en-US" sz="2800" b="1"/>
              <a:t>什么？</a:t>
            </a:r>
            <a:endParaRPr lang="zh-CN" altLang="en-US" sz="2800" b="1"/>
          </a:p>
        </p:txBody>
      </p:sp>
      <p:sp>
        <p:nvSpPr>
          <p:cNvPr id="14" name="文本框 13"/>
          <p:cNvSpPr txBox="1"/>
          <p:nvPr/>
        </p:nvSpPr>
        <p:spPr>
          <a:xfrm>
            <a:off x="1033780" y="5407025"/>
            <a:ext cx="5584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7</a:t>
            </a:r>
            <a:r>
              <a:rPr lang="zh-CN" altLang="en-US" sz="2800" b="1"/>
              <a:t>、数组模拟</a:t>
            </a:r>
            <a:r>
              <a:rPr lang="zh-CN" altLang="en-US" sz="2800" b="1"/>
              <a:t>队列。</a:t>
            </a:r>
            <a:endParaRPr lang="zh-CN" altLang="en-US" sz="2800" b="1"/>
          </a:p>
        </p:txBody>
      </p:sp>
      <p:sp>
        <p:nvSpPr>
          <p:cNvPr id="16" name="文本框 15"/>
          <p:cNvSpPr txBox="1"/>
          <p:nvPr/>
        </p:nvSpPr>
        <p:spPr>
          <a:xfrm>
            <a:off x="6057265" y="3343910"/>
            <a:ext cx="558419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*8</a:t>
            </a:r>
            <a:r>
              <a:rPr lang="zh-CN" altLang="en-US" sz="2800" b="1"/>
              <a:t>、用数组表示</a:t>
            </a:r>
            <a:r>
              <a:rPr lang="zh-CN" altLang="en-US" sz="2800" b="1"/>
              <a:t>图</a:t>
            </a:r>
            <a:endParaRPr lang="zh-CN" altLang="en-US" sz="2800" b="1"/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3.webp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810" y="0"/>
            <a:ext cx="12188190" cy="6858635"/>
          </a:xfrm>
          <a:prstGeom prst="rect">
            <a:avLst/>
          </a:prstGeom>
        </p:spPr>
      </p:pic>
      <p:sp>
        <p:nvSpPr>
          <p:cNvPr id="6" name="文本框 5">
            <a:hlinkClick r:id="rId2" action="ppaction://hlinkfile"/>
          </p:cNvPr>
          <p:cNvSpPr txBox="1"/>
          <p:nvPr/>
        </p:nvSpPr>
        <p:spPr>
          <a:xfrm>
            <a:off x="2325370" y="765810"/>
            <a:ext cx="753427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 b="1">
                <a:solidFill>
                  <a:srgbClr val="FF0000"/>
                </a:solidFill>
                <a:hlinkClick r:id="rId2" action="ppaction://hlinkfile"/>
              </a:rPr>
              <a:t>CSDN</a:t>
            </a:r>
            <a:r>
              <a:rPr lang="zh-CN" altLang="en-US" sz="4000" b="1">
                <a:solidFill>
                  <a:srgbClr val="FF0000"/>
                </a:solidFill>
                <a:hlinkClick r:id="rId2" action="ppaction://hlinkfile"/>
              </a:rPr>
              <a:t>一篇关于数据结构的介绍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内容占位符 4" descr="4.webp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-68580" y="0"/>
            <a:ext cx="12259945" cy="723265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936625" y="688975"/>
            <a:ext cx="9056370" cy="4892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所谓数组，就是相同数据类型的元素按一定顺序排列的集合；数组的存储区间是连续的，占用内存比较大，故空间复杂的很大。但数组的二分查找时间复杂度小，都是O(1)；数组的特点是：</a:t>
            </a:r>
            <a:r>
              <a:rPr lang="zh-CN" altLang="en-US" sz="2000" b="1"/>
              <a:t>查询简单，增加和删除困难</a:t>
            </a:r>
            <a:r>
              <a:rPr lang="zh-CN" altLang="en-US" sz="2000"/>
              <a:t>；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1.1 在内存中，数组是一块连续的区域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1.2 数组需要预留空间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      在使用前需要提前申请所占内存的大小，如果提前不知道需要的空间大小时，预先申请就可能会浪费内存空间，即数组的空间利用率较低。注：数组的空间在编译阶段就需要进行确定，所以需要提前给出数组空间的大小(在运行阶段是不允许改变的)</a:t>
            </a:r>
            <a:endParaRPr lang="zh-CN" altLang="en-US" sz="2000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5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83745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990090" y="346075"/>
            <a:ext cx="8537575" cy="47078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>
                <a:sym typeface="+mn-ea"/>
              </a:rPr>
              <a:t>1.3 在数组起始位置处，插入数据和删除数据效率低。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>
                <a:sym typeface="+mn-ea"/>
              </a:rPr>
              <a:t> 插入数据时，待插入位置的元素和他后面的所有元素都需要向后搬移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>
                <a:sym typeface="+mn-ea"/>
              </a:rPr>
              <a:t> 删除数据时，待删除位置后面的所有元素都需要向前搬移。</a:t>
            </a:r>
            <a:endParaRPr lang="zh-CN" altLang="en-US" sz="2000"/>
          </a:p>
          <a:p>
            <a:endParaRPr lang="zh-CN" altLang="en-US" sz="2000">
              <a:sym typeface="+mn-ea"/>
            </a:endParaRPr>
          </a:p>
          <a:p>
            <a:r>
              <a:rPr lang="zh-CN" altLang="en-US" sz="2000">
                <a:sym typeface="+mn-ea"/>
              </a:rPr>
              <a:t>1.4 随机访问效率很高，时间复杂度可以达到O(1)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>
                <a:sym typeface="+mn-ea"/>
              </a:rPr>
              <a:t>  因为数组的内存是连续的，想要访问那个元素，直接从数组的首地址向后偏移就可以访问到了。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>
                <a:sym typeface="+mn-ea"/>
              </a:rPr>
              <a:t>1.5 数组开辟的空间，在不够使用的时候需要进行扩容；扩容的话，就涉及到需要把旧数组中的所有元素向新数组中搬移。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>
                <a:sym typeface="+mn-ea"/>
              </a:rPr>
              <a:t>1.6 数组的空间是从栈分配的。（栈：先进后出）</a:t>
            </a:r>
            <a:endParaRPr lang="zh-CN" altLang="en-US" sz="2000"/>
          </a:p>
        </p:txBody>
      </p:sp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6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9221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308100" y="1184275"/>
            <a:ext cx="6920230" cy="47078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>
                <a:sym typeface="+mn-ea"/>
              </a:rPr>
              <a:t>二、数组的优点：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>
                <a:sym typeface="+mn-ea"/>
              </a:rPr>
              <a:t>随机访问性强,查找速度快，时间复杂度是0（1）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>
                <a:sym typeface="+mn-ea"/>
              </a:rPr>
              <a:t>三、数组的缺点：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>
                <a:sym typeface="+mn-ea"/>
              </a:rPr>
              <a:t>3.1 从头部删除、从头部插入的效率低，时间复杂度是o(n),因为需要相应的向前搬移和向后搬移。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>
                <a:sym typeface="+mn-ea"/>
              </a:rPr>
              <a:t>3.2 空间利用率不高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>
                <a:sym typeface="+mn-ea"/>
              </a:rPr>
              <a:t>3.3 内存空间要求高，必须要有足够的连续的内存空间。</a:t>
            </a:r>
            <a:endParaRPr lang="zh-CN" altLang="en-US" sz="2000">
              <a:sym typeface="+mn-ea"/>
            </a:endParaRPr>
          </a:p>
          <a:p>
            <a:endParaRPr lang="zh-CN" altLang="en-US" sz="2000"/>
          </a:p>
          <a:p>
            <a:r>
              <a:rPr lang="zh-CN" altLang="en-US" sz="2000">
                <a:sym typeface="+mn-ea"/>
              </a:rPr>
              <a:t>3.4 数组的空间大小是固定的，不能进行动态扩展。</a:t>
            </a:r>
            <a:endParaRPr lang="zh-CN" altLang="en-US" sz="2000"/>
          </a:p>
          <a:p>
            <a:endParaRPr lang="zh-CN" altLang="en-US" sz="2000"/>
          </a:p>
        </p:txBody>
      </p:sp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7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8819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430655" y="916940"/>
            <a:ext cx="9744710" cy="43999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一、链表的特点：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所谓链表，链表是一种物理存储单元上非连续、非顺序的存储结构，数据元素的逻辑顺序是通过链表中的指针链接次序实现的。链表由一系列结点（链表中每一个元素称为结点）组成，结点可以在运行时动态生成。</a:t>
            </a:r>
            <a:endParaRPr lang="zh-CN" altLang="en-US" sz="2000"/>
          </a:p>
          <a:p>
            <a:r>
              <a:rPr lang="zh-CN" altLang="en-US" sz="2000"/>
              <a:t>每个结点包括两个部分：一个是存储数据元素的数据域，另一个是存储下一个结点地址的指针域。 </a:t>
            </a:r>
            <a:endParaRPr lang="zh-CN" altLang="en-US" sz="2000"/>
          </a:p>
          <a:p>
            <a:r>
              <a:rPr lang="zh-CN" altLang="en-US" sz="2000"/>
              <a:t>相比于线性表顺序结构，操作复杂。由于不必须按顺序存储，链表在插入的时候可以达到O(1)的复杂度，比另一种线性表顺序表快得多，但是查找一个节点或者访问特定编号的节点则需要O(n)的时间，而线性表和顺序表相应的时间复杂度分别是O(logn)和O(1)。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 b="1"/>
              <a:t>链表:链表存储区间离散，占用内存比较宽松，故空间复杂度很小，但时间复杂度很大，达O（N）。链表的特点是：查询相对于数组困难，增加和删除容易。</a:t>
            </a:r>
            <a:endParaRPr lang="zh-CN" altLang="en-US" sz="2000" b="1"/>
          </a:p>
        </p:txBody>
      </p:sp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8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701925" y="970280"/>
            <a:ext cx="706056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二、链表的优点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2.1 任意位置插入元素和删除元素的速度快，时间复杂度是o(1)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2.2 内存利用率高，不会浪费内存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2.3 链表的空间大小不固定，可以动态拓展。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三、链表的缺点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随机访问效率低，时间复杂度是o(</a:t>
            </a:r>
            <a:r>
              <a:rPr lang="en-US" altLang="zh-CN" sz="2000"/>
              <a:t>n</a:t>
            </a:r>
            <a:r>
              <a:rPr lang="zh-CN" altLang="en-US" sz="2000"/>
              <a:t>)</a:t>
            </a:r>
            <a:endParaRPr lang="zh-CN" altLang="en-US" sz="2000"/>
          </a:p>
        </p:txBody>
      </p:sp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9.web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88190" cy="6858000"/>
          </a:xfrm>
          <a:prstGeom prst="rect">
            <a:avLst/>
          </a:prstGeom>
        </p:spPr>
      </p:pic>
      <p:pic>
        <p:nvPicPr>
          <p:cNvPr id="5" name="图片 4" descr="数组链表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490" y="226695"/>
            <a:ext cx="6905625" cy="427418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61365" y="4646930"/>
            <a:ext cx="918400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总之：</a:t>
            </a:r>
            <a:endParaRPr lang="zh-CN" altLang="en-US" sz="2000" b="1"/>
          </a:p>
          <a:p>
            <a:endParaRPr lang="zh-CN" altLang="en-US" sz="2000" b="1"/>
          </a:p>
          <a:p>
            <a:r>
              <a:rPr lang="zh-CN" altLang="en-US" sz="2000" b="1"/>
              <a:t>对于想要快速访问数据，不经常有插入和删除元素的时候，选择数组</a:t>
            </a:r>
            <a:endParaRPr lang="zh-CN" altLang="en-US" sz="2000" b="1"/>
          </a:p>
          <a:p>
            <a:endParaRPr lang="zh-CN" altLang="en-US" sz="2000" b="1"/>
          </a:p>
          <a:p>
            <a:r>
              <a:rPr lang="zh-CN" altLang="en-US" sz="2000" b="1"/>
              <a:t>对于需要经常的插入和删除元素，而对访问元素时的效率没有很高要求的话，选择链表</a:t>
            </a:r>
            <a:endParaRPr lang="zh-CN" altLang="en-US" sz="2000" b="1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PLACING_PICTURE_USER_VIEWPORT" val="{&quot;height&quot;:3710,&quot;width&quot;:6600}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65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  <p:tag name="KSO_WM_SPECIAL_SOURCE" val="bdnull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82.xml><?xml version="1.0" encoding="utf-8"?>
<p:tagLst xmlns:p="http://schemas.openxmlformats.org/presentationml/2006/main">
  <p:tag name="KSO_DOCER_TEMPLATE_OPEN_ONCE_MARK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2518</Words>
  <Application>WPS 演示</Application>
  <PresentationFormat>宽屏</PresentationFormat>
  <Paragraphs>170</Paragraphs>
  <Slides>16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</vt:lpstr>
      <vt:lpstr>宋体</vt:lpstr>
      <vt:lpstr>Wingdings</vt:lpstr>
      <vt:lpstr>Wingdings</vt:lpstr>
      <vt:lpstr>华文楷体</vt:lpstr>
      <vt:lpstr>微软雅黑</vt:lpstr>
      <vt:lpstr>Arial Unicode MS</vt:lpstr>
      <vt:lpstr>Calibri</vt:lpstr>
      <vt:lpstr>Office 主题​​</vt:lpstr>
      <vt:lpstr>PowerPoint 演示文稿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不羁i</cp:lastModifiedBy>
  <cp:revision>177</cp:revision>
  <dcterms:created xsi:type="dcterms:W3CDTF">2019-06-19T02:08:00Z</dcterms:created>
  <dcterms:modified xsi:type="dcterms:W3CDTF">2022-03-19T02:52:46Z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49DE995E56724156869ED7FC4DF8E16C</vt:lpwstr>
  </property>
</Properties>
</file>